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5/1/14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5/1/14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5/1/14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Cutlines</a:t>
            </a:r>
          </a:p>
        </p:txBody>
      </p:sp>
      <p:sp>
        <p:nvSpPr>
          <p:cNvPr id="3" name="Subtitle 2"/>
          <p:cNvSpPr>
            <a:spLocks noGrp="1"/>
          </p:cNvSpPr>
          <p:nvPr>
            <p:ph type="subTitle" idx="1"/>
          </p:nvPr>
        </p:nvSpPr>
        <p:spPr/>
        <p:txBody>
          <a:bodyPr/>
          <a:lstStyle/>
          <a:p>
            <a:r>
              <a:rPr lang="en-US"/>
              <a:t>People doing things</a:t>
            </a:r>
          </a:p>
        </p:txBody>
      </p:sp>
      <p:pic>
        <p:nvPicPr>
          <p:cNvPr id="5" name="Picture 4" descr="lecturebyros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1814" y="4975535"/>
            <a:ext cx="2583038" cy="1784957"/>
          </a:xfrm>
          <a:prstGeom prst="rect">
            <a:avLst/>
          </a:prstGeom>
        </p:spPr>
      </p:pic>
    </p:spTree>
    <p:extLst>
      <p:ext uri="{BB962C8B-B14F-4D97-AF65-F5344CB8AC3E}">
        <p14:creationId xmlns:p14="http://schemas.microsoft.com/office/powerpoint/2010/main" val="105009331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IDs</a:t>
            </a:r>
          </a:p>
        </p:txBody>
      </p:sp>
      <p:sp>
        <p:nvSpPr>
          <p:cNvPr id="3" name="Content Placeholder 2"/>
          <p:cNvSpPr>
            <a:spLocks noGrp="1"/>
          </p:cNvSpPr>
          <p:nvPr>
            <p:ph idx="1"/>
          </p:nvPr>
        </p:nvSpPr>
        <p:spPr/>
        <p:txBody>
          <a:bodyPr/>
          <a:lstStyle/>
          <a:p>
            <a:r>
              <a:rPr lang="en-US"/>
              <a:t>Most editors won’t accept photos of identifiable people unless those people are identified. Cutlines provide the names, and often the significance of those in the photo.</a:t>
            </a:r>
          </a:p>
          <a:p>
            <a:r>
              <a:rPr lang="en-US"/>
              <a:t>An editor also likes to see people named in cutlines because it implies (though not legally) permission to publish their picture.</a:t>
            </a:r>
          </a:p>
          <a:p>
            <a:r>
              <a:rPr lang="en-US"/>
              <a:t>It also sells more newspapers—or, presumably, obtains more online hits.</a:t>
            </a:r>
          </a:p>
        </p:txBody>
      </p:sp>
    </p:spTree>
    <p:extLst>
      <p:ext uri="{BB962C8B-B14F-4D97-AF65-F5344CB8AC3E}">
        <p14:creationId xmlns:p14="http://schemas.microsoft.com/office/powerpoint/2010/main" val="3725910704"/>
      </p:ext>
    </p:extLst>
  </p:cSld>
  <p:clrMapOvr>
    <a:masterClrMapping/>
  </p:clrMapOvr>
  <p:transition xmlns:p14="http://schemas.microsoft.com/office/powerpoint/2010/mai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Cutline limits</a:t>
            </a:r>
          </a:p>
        </p:txBody>
      </p:sp>
      <p:sp>
        <p:nvSpPr>
          <p:cNvPr id="3" name="Content Placeholder 2"/>
          <p:cNvSpPr>
            <a:spLocks noGrp="1"/>
          </p:cNvSpPr>
          <p:nvPr>
            <p:ph idx="1"/>
          </p:nvPr>
        </p:nvSpPr>
        <p:spPr/>
        <p:txBody>
          <a:bodyPr/>
          <a:lstStyle/>
          <a:p>
            <a:r>
              <a:rPr lang="en-US"/>
              <a:t>Sometimes no matter what the cutline says, the emotional power of the photo is so shocking we just can’t believe what we’re reading. </a:t>
            </a:r>
          </a:p>
          <a:p>
            <a:r>
              <a:rPr lang="en-US"/>
              <a:t>Visual images often have more power than words.</a:t>
            </a:r>
          </a:p>
        </p:txBody>
      </p:sp>
    </p:spTree>
    <p:extLst>
      <p:ext uri="{BB962C8B-B14F-4D97-AF65-F5344CB8AC3E}">
        <p14:creationId xmlns:p14="http://schemas.microsoft.com/office/powerpoint/2010/main" val="1743729328"/>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of the image</a:t>
            </a:r>
          </a:p>
        </p:txBody>
      </p:sp>
      <p:sp>
        <p:nvSpPr>
          <p:cNvPr id="3" name="Content Placeholder 2"/>
          <p:cNvSpPr>
            <a:spLocks noGrp="1"/>
          </p:cNvSpPr>
          <p:nvPr>
            <p:ph idx="1"/>
          </p:nvPr>
        </p:nvSpPr>
        <p:spPr>
          <a:xfrm>
            <a:off x="779462" y="1477819"/>
            <a:ext cx="3852426" cy="4358206"/>
          </a:xfrm>
        </p:spPr>
        <p:txBody>
          <a:bodyPr>
            <a:normAutofit fontScale="92500" lnSpcReduction="10000"/>
          </a:bodyPr>
          <a:lstStyle/>
          <a:p>
            <a:r>
              <a:rPr lang="en-US"/>
              <a:t>This execution photo became one of the most memorable of the Vietnam war era.</a:t>
            </a:r>
          </a:p>
          <a:p>
            <a:r>
              <a:rPr lang="en-US"/>
              <a:t>While we may read the executed prisoner was a terrorist who had just murdered several people, nevertheless, the photo is so shocking  we can’t accept a written explanation, no matter how reasonable.</a:t>
            </a:r>
          </a:p>
        </p:txBody>
      </p:sp>
      <p:pic>
        <p:nvPicPr>
          <p:cNvPr id="4" name="Picture 3" descr="vietnamexecu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888" y="1632527"/>
            <a:ext cx="4409822" cy="3124200"/>
          </a:xfrm>
          <a:prstGeom prst="rect">
            <a:avLst/>
          </a:prstGeom>
        </p:spPr>
      </p:pic>
    </p:spTree>
    <p:extLst>
      <p:ext uri="{BB962C8B-B14F-4D97-AF65-F5344CB8AC3E}">
        <p14:creationId xmlns:p14="http://schemas.microsoft.com/office/powerpoint/2010/main" val="1950640511"/>
      </p:ext>
    </p:extLst>
  </p:cSld>
  <p:clrMapOvr>
    <a:masterClrMapping/>
  </p:clrMapOvr>
  <p:transition xmlns:p14="http://schemas.microsoft.com/office/powerpoint/2010/mai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Ethics and cutlines</a:t>
            </a:r>
          </a:p>
        </p:txBody>
      </p:sp>
      <p:sp>
        <p:nvSpPr>
          <p:cNvPr id="3" name="Content Placeholder 2"/>
          <p:cNvSpPr>
            <a:spLocks noGrp="1"/>
          </p:cNvSpPr>
          <p:nvPr>
            <p:ph idx="1"/>
          </p:nvPr>
        </p:nvSpPr>
        <p:spPr/>
        <p:txBody>
          <a:bodyPr/>
          <a:lstStyle/>
          <a:p>
            <a:r>
              <a:rPr lang="en-US"/>
              <a:t>Photojournalists have the obligation to accurately reflect the photo in a cutline. Journalism should be factual. To suggest a false context is lying.</a:t>
            </a:r>
          </a:p>
        </p:txBody>
      </p:sp>
      <p:pic>
        <p:nvPicPr>
          <p:cNvPr id="4" name="Picture 3" descr="floridafamil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482" y="3296563"/>
            <a:ext cx="3961245" cy="3561437"/>
          </a:xfrm>
          <a:prstGeom prst="rect">
            <a:avLst/>
          </a:prstGeom>
        </p:spPr>
      </p:pic>
    </p:spTree>
    <p:extLst>
      <p:ext uri="{BB962C8B-B14F-4D97-AF65-F5344CB8AC3E}">
        <p14:creationId xmlns:p14="http://schemas.microsoft.com/office/powerpoint/2010/main" val="34666018"/>
      </p:ext>
    </p:extLst>
  </p:cSld>
  <p:clrMapOvr>
    <a:masterClrMapping/>
  </p:clrMapOvr>
  <p:transition xmlns:p14="http://schemas.microsoft.com/office/powerpoint/2010/mai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Accurate cutlines</a:t>
            </a:r>
          </a:p>
        </p:txBody>
      </p:sp>
      <p:sp>
        <p:nvSpPr>
          <p:cNvPr id="3" name="Content Placeholder 2"/>
          <p:cNvSpPr>
            <a:spLocks noGrp="1"/>
          </p:cNvSpPr>
          <p:nvPr>
            <p:ph idx="1"/>
          </p:nvPr>
        </p:nvSpPr>
        <p:spPr/>
        <p:txBody>
          <a:bodyPr/>
          <a:lstStyle/>
          <a:p>
            <a:pPr marL="0" indent="0">
              <a:buNone/>
            </a:pPr>
            <a:r>
              <a:rPr lang="en-US"/>
              <a:t>In the photo above, we might read this cutline:</a:t>
            </a:r>
          </a:p>
          <a:p>
            <a:r>
              <a:rPr lang="en-US"/>
              <a:t>“Erma Nern and Irving Nern watch President Obama speaking at Disney World Tuesday.”</a:t>
            </a:r>
          </a:p>
          <a:p>
            <a:r>
              <a:rPr lang="en-US"/>
              <a:t>Is this accurate? The reader has no way of knowing. It is Disney World. And it is Erma and Irving. And Obama was there.</a:t>
            </a:r>
          </a:p>
        </p:txBody>
      </p:sp>
    </p:spTree>
    <p:extLst>
      <p:ext uri="{BB962C8B-B14F-4D97-AF65-F5344CB8AC3E}">
        <p14:creationId xmlns:p14="http://schemas.microsoft.com/office/powerpoint/2010/main" val="1330098486"/>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Accurate cutlines</a:t>
            </a:r>
          </a:p>
        </p:txBody>
      </p:sp>
      <p:sp>
        <p:nvSpPr>
          <p:cNvPr id="3" name="Content Placeholder 2"/>
          <p:cNvSpPr>
            <a:spLocks noGrp="1"/>
          </p:cNvSpPr>
          <p:nvPr>
            <p:ph idx="1"/>
          </p:nvPr>
        </p:nvSpPr>
        <p:spPr/>
        <p:txBody>
          <a:bodyPr/>
          <a:lstStyle/>
          <a:p>
            <a:r>
              <a:rPr lang="en-US"/>
              <a:t>But the photojournalist did not get a usable picture of the audience listening to the speech. So he took a photo of people watching an attraction nearby, and not directly at the president. </a:t>
            </a:r>
          </a:p>
        </p:txBody>
      </p:sp>
      <p:pic>
        <p:nvPicPr>
          <p:cNvPr id="4" name="Picture 3" descr="floridafamil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99" y="3579091"/>
            <a:ext cx="3187700" cy="2865967"/>
          </a:xfrm>
          <a:prstGeom prst="rect">
            <a:avLst/>
          </a:prstGeom>
        </p:spPr>
      </p:pic>
    </p:spTree>
    <p:extLst>
      <p:ext uri="{BB962C8B-B14F-4D97-AF65-F5344CB8AC3E}">
        <p14:creationId xmlns:p14="http://schemas.microsoft.com/office/powerpoint/2010/main" val="684248389"/>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cutlines</a:t>
            </a:r>
          </a:p>
        </p:txBody>
      </p:sp>
      <p:sp>
        <p:nvSpPr>
          <p:cNvPr id="3" name="Content Placeholder 2"/>
          <p:cNvSpPr>
            <a:spLocks noGrp="1"/>
          </p:cNvSpPr>
          <p:nvPr>
            <p:ph idx="1"/>
          </p:nvPr>
        </p:nvSpPr>
        <p:spPr/>
        <p:txBody>
          <a:bodyPr/>
          <a:lstStyle/>
          <a:p>
            <a:r>
              <a:rPr lang="en-US"/>
              <a:t>Rule One: cutlines must be in the present tense. In the example above, the people obviously were watching something (not the president, as we found out), in the past. But we say “watch,” not “watched,” using present tense.</a:t>
            </a:r>
          </a:p>
          <a:p>
            <a:r>
              <a:rPr lang="en-US"/>
              <a:t>Why do we do this? It’s a somewhat artificial construction journalists use to emphasize timeliness. They want to give readers the feeling it’s happening NOW. Even if it happened, oh, yesterday.</a:t>
            </a:r>
          </a:p>
          <a:p>
            <a:endParaRPr lang="en-US"/>
          </a:p>
        </p:txBody>
      </p:sp>
    </p:spTree>
    <p:extLst>
      <p:ext uri="{BB962C8B-B14F-4D97-AF65-F5344CB8AC3E}">
        <p14:creationId xmlns:p14="http://schemas.microsoft.com/office/powerpoint/2010/main" val="1372326560"/>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cutlines</a:t>
            </a:r>
          </a:p>
        </p:txBody>
      </p:sp>
      <p:sp>
        <p:nvSpPr>
          <p:cNvPr id="3" name="Content Placeholder 2"/>
          <p:cNvSpPr>
            <a:spLocks noGrp="1"/>
          </p:cNvSpPr>
          <p:nvPr>
            <p:ph idx="1"/>
          </p:nvPr>
        </p:nvSpPr>
        <p:spPr>
          <a:xfrm>
            <a:off x="779463" y="1882588"/>
            <a:ext cx="2983202" cy="3953436"/>
          </a:xfrm>
        </p:spPr>
        <p:txBody>
          <a:bodyPr/>
          <a:lstStyle/>
          <a:p>
            <a:r>
              <a:rPr lang="en-US"/>
              <a:t>Rule Two: Don’t state the obvious. Try to add information not found in the story.</a:t>
            </a:r>
          </a:p>
          <a:p>
            <a:r>
              <a:rPr lang="en-US"/>
              <a:t>Photo cutline: “Two women smoke outside.” Well, duh. </a:t>
            </a:r>
          </a:p>
        </p:txBody>
      </p:sp>
      <p:pic>
        <p:nvPicPr>
          <p:cNvPr id="4" name="Picture 3" descr="womensmok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664" y="1882588"/>
            <a:ext cx="5104737" cy="4508390"/>
          </a:xfrm>
          <a:prstGeom prst="rect">
            <a:avLst/>
          </a:prstGeom>
        </p:spPr>
      </p:pic>
    </p:spTree>
    <p:extLst>
      <p:ext uri="{BB962C8B-B14F-4D97-AF65-F5344CB8AC3E}">
        <p14:creationId xmlns:p14="http://schemas.microsoft.com/office/powerpoint/2010/main" val="2222791126"/>
      </p:ext>
    </p:extLst>
  </p:cSld>
  <p:clrMapOvr>
    <a:masterClrMapping/>
  </p:clrMapOvr>
  <p:transition xmlns:p14="http://schemas.microsoft.com/office/powerpoint/2010/mai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cutlines</a:t>
            </a:r>
          </a:p>
        </p:txBody>
      </p:sp>
      <p:sp>
        <p:nvSpPr>
          <p:cNvPr id="3" name="Content Placeholder 2"/>
          <p:cNvSpPr>
            <a:spLocks noGrp="1"/>
          </p:cNvSpPr>
          <p:nvPr>
            <p:ph idx="1"/>
          </p:nvPr>
        </p:nvSpPr>
        <p:spPr/>
        <p:txBody>
          <a:bodyPr/>
          <a:lstStyle/>
          <a:p>
            <a:r>
              <a:rPr lang="en-US"/>
              <a:t>Add information, such as “Erma and Norma Nern wait outside on a rainy day to see the new Cy Twombly exhibit at the Tate Modern in London.”</a:t>
            </a:r>
          </a:p>
        </p:txBody>
      </p:sp>
      <p:pic>
        <p:nvPicPr>
          <p:cNvPr id="4" name="Picture 3" descr="womensmok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564" y="3325091"/>
            <a:ext cx="3072068" cy="2713182"/>
          </a:xfrm>
          <a:prstGeom prst="rect">
            <a:avLst/>
          </a:prstGeom>
        </p:spPr>
      </p:pic>
    </p:spTree>
    <p:extLst>
      <p:ext uri="{BB962C8B-B14F-4D97-AF65-F5344CB8AC3E}">
        <p14:creationId xmlns:p14="http://schemas.microsoft.com/office/powerpoint/2010/main" val="1171388022"/>
      </p:ext>
    </p:extLst>
  </p:cSld>
  <p:clrMapOvr>
    <a:masterClrMapping/>
  </p:clrMapOvr>
  <p:transition xmlns:p14="http://schemas.microsoft.com/office/powerpoint/2010/mai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cutlines</a:t>
            </a:r>
          </a:p>
        </p:txBody>
      </p:sp>
      <p:sp>
        <p:nvSpPr>
          <p:cNvPr id="3" name="Content Placeholder 2"/>
          <p:cNvSpPr>
            <a:spLocks noGrp="1"/>
          </p:cNvSpPr>
          <p:nvPr>
            <p:ph idx="1"/>
          </p:nvPr>
        </p:nvSpPr>
        <p:spPr/>
        <p:txBody>
          <a:bodyPr/>
          <a:lstStyle/>
          <a:p>
            <a:r>
              <a:rPr lang="en-US"/>
              <a:t>Avoid obvious words such as “The photo shows” or “Above we can see.” Not necessary.</a:t>
            </a:r>
          </a:p>
          <a:p>
            <a:r>
              <a:rPr lang="en-US"/>
              <a:t>Keep cutlines short. Don’t write a story in a cutline.</a:t>
            </a:r>
          </a:p>
          <a:p>
            <a:r>
              <a:rPr lang="en-US"/>
              <a:t>Cutlines should be complete sentences, except for mugshots. These small portraits can include just the name.</a:t>
            </a:r>
          </a:p>
        </p:txBody>
      </p:sp>
      <p:pic>
        <p:nvPicPr>
          <p:cNvPr id="4" name="Picture 3" descr="collinsmugsho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418447"/>
            <a:ext cx="1424837" cy="2197099"/>
          </a:xfrm>
          <a:prstGeom prst="rect">
            <a:avLst/>
          </a:prstGeom>
        </p:spPr>
      </p:pic>
    </p:spTree>
    <p:extLst>
      <p:ext uri="{BB962C8B-B14F-4D97-AF65-F5344CB8AC3E}">
        <p14:creationId xmlns:p14="http://schemas.microsoft.com/office/powerpoint/2010/main" val="39155310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Cutlines</a:t>
            </a:r>
          </a:p>
        </p:txBody>
      </p:sp>
      <p:sp>
        <p:nvSpPr>
          <p:cNvPr id="3" name="Content Placeholder 2"/>
          <p:cNvSpPr>
            <a:spLocks noGrp="1"/>
          </p:cNvSpPr>
          <p:nvPr>
            <p:ph idx="1"/>
          </p:nvPr>
        </p:nvSpPr>
        <p:spPr/>
        <p:txBody>
          <a:bodyPr/>
          <a:lstStyle/>
          <a:p>
            <a:r>
              <a:rPr lang="en-US"/>
              <a:t>Mass media is about people doing things.</a:t>
            </a:r>
          </a:p>
          <a:p>
            <a:r>
              <a:rPr lang="en-US"/>
              <a:t>We can tell the story in words, or visually.</a:t>
            </a:r>
          </a:p>
          <a:p>
            <a:r>
              <a:rPr lang="en-US"/>
              <a:t>Usually we do a little of both: we put text and illustrations together.</a:t>
            </a:r>
          </a:p>
        </p:txBody>
      </p:sp>
    </p:spTree>
    <p:extLst>
      <p:ext uri="{BB962C8B-B14F-4D97-AF65-F5344CB8AC3E}">
        <p14:creationId xmlns:p14="http://schemas.microsoft.com/office/powerpoint/2010/main" val="34952232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Captions</a:t>
            </a:r>
          </a:p>
        </p:txBody>
      </p:sp>
      <p:sp>
        <p:nvSpPr>
          <p:cNvPr id="3" name="Content Placeholder 2"/>
          <p:cNvSpPr>
            <a:spLocks noGrp="1"/>
          </p:cNvSpPr>
          <p:nvPr>
            <p:ph idx="1"/>
          </p:nvPr>
        </p:nvSpPr>
        <p:spPr>
          <a:xfrm>
            <a:off x="508001" y="1882588"/>
            <a:ext cx="2759364" cy="3953436"/>
          </a:xfrm>
        </p:spPr>
        <p:txBody>
          <a:bodyPr/>
          <a:lstStyle/>
          <a:p>
            <a:r>
              <a:rPr lang="en-US"/>
              <a:t>Strictly speaking, a caption is a small headline above a cutline. But we tend to use the words interchangably.</a:t>
            </a:r>
          </a:p>
        </p:txBody>
      </p:sp>
      <p:pic>
        <p:nvPicPr>
          <p:cNvPr id="4" name="Picture 3" descr="St.Louisrailin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365" y="1882588"/>
            <a:ext cx="5878101" cy="4338039"/>
          </a:xfrm>
          <a:prstGeom prst="rect">
            <a:avLst/>
          </a:prstGeom>
        </p:spPr>
      </p:pic>
    </p:spTree>
    <p:extLst>
      <p:ext uri="{BB962C8B-B14F-4D97-AF65-F5344CB8AC3E}">
        <p14:creationId xmlns:p14="http://schemas.microsoft.com/office/powerpoint/2010/main" val="5816548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Telling a story</a:t>
            </a:r>
          </a:p>
        </p:txBody>
      </p:sp>
      <p:sp>
        <p:nvSpPr>
          <p:cNvPr id="3" name="Content Placeholder 2"/>
          <p:cNvSpPr>
            <a:spLocks noGrp="1"/>
          </p:cNvSpPr>
          <p:nvPr>
            <p:ph idx="1"/>
          </p:nvPr>
        </p:nvSpPr>
        <p:spPr/>
        <p:txBody>
          <a:bodyPr/>
          <a:lstStyle/>
          <a:p>
            <a:r>
              <a:rPr lang="en-US"/>
              <a:t>Photojournalism aims to tell stories visually.</a:t>
            </a:r>
          </a:p>
          <a:p>
            <a:r>
              <a:rPr lang="en-US"/>
              <a:t>But usually it also relies on a few words.</a:t>
            </a:r>
          </a:p>
          <a:p>
            <a:r>
              <a:rPr lang="en-US"/>
              <a:t>The words we use to help describe a photo is called a cutline.</a:t>
            </a:r>
          </a:p>
          <a:p>
            <a:r>
              <a:rPr lang="en-US"/>
              <a:t>Sometimes it’s called a caption. Strictly speaking, the two are different, but most people consider them pretty much the same.</a:t>
            </a:r>
          </a:p>
        </p:txBody>
      </p:sp>
    </p:spTree>
    <p:extLst>
      <p:ext uri="{BB962C8B-B14F-4D97-AF65-F5344CB8AC3E}">
        <p14:creationId xmlns:p14="http://schemas.microsoft.com/office/powerpoint/2010/main" val="343366410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Cutlines</a:t>
            </a:r>
          </a:p>
        </p:txBody>
      </p:sp>
      <p:sp>
        <p:nvSpPr>
          <p:cNvPr id="3" name="Content Placeholder 2"/>
          <p:cNvSpPr>
            <a:spLocks noGrp="1"/>
          </p:cNvSpPr>
          <p:nvPr>
            <p:ph idx="1"/>
          </p:nvPr>
        </p:nvSpPr>
        <p:spPr/>
        <p:txBody>
          <a:bodyPr/>
          <a:lstStyle/>
          <a:p>
            <a:r>
              <a:rPr lang="en-US"/>
              <a:t>The word cutline is based, like many journalism terms, on obsolete technology.</a:t>
            </a:r>
          </a:p>
          <a:p>
            <a:r>
              <a:rPr lang="en-US"/>
              <a:t>In the days of hot type (metal), photographs were engraved onto metal plates.</a:t>
            </a:r>
          </a:p>
          <a:p>
            <a:r>
              <a:rPr lang="en-US"/>
              <a:t>The metal plates were cut from large sheets. Photos were therefore called cuts.</a:t>
            </a:r>
          </a:p>
        </p:txBody>
      </p:sp>
    </p:spTree>
    <p:extLst>
      <p:ext uri="{BB962C8B-B14F-4D97-AF65-F5344CB8AC3E}">
        <p14:creationId xmlns:p14="http://schemas.microsoft.com/office/powerpoint/2010/main" val="4182814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cutlines?</a:t>
            </a:r>
          </a:p>
        </p:txBody>
      </p:sp>
      <p:sp>
        <p:nvSpPr>
          <p:cNvPr id="3" name="Content Placeholder 2"/>
          <p:cNvSpPr>
            <a:spLocks noGrp="1"/>
          </p:cNvSpPr>
          <p:nvPr>
            <p:ph idx="1"/>
          </p:nvPr>
        </p:nvSpPr>
        <p:spPr/>
        <p:txBody>
          <a:bodyPr/>
          <a:lstStyle/>
          <a:p>
            <a:r>
              <a:rPr lang="en-US"/>
              <a:t>Most mass media editors won’t accept photos for publication without cutlines.</a:t>
            </a:r>
          </a:p>
          <a:p>
            <a:r>
              <a:rPr lang="en-US"/>
              <a:t>Because photojournalism is fact-based photography, photographers try to capture a factual portrayal.</a:t>
            </a:r>
          </a:p>
          <a:p>
            <a:r>
              <a:rPr lang="en-US"/>
              <a:t>But still photography is limited by the medium: it captures a slice of time, a moment, without past, and without future.</a:t>
            </a:r>
          </a:p>
        </p:txBody>
      </p:sp>
    </p:spTree>
    <p:extLst>
      <p:ext uri="{BB962C8B-B14F-4D97-AF65-F5344CB8AC3E}">
        <p14:creationId xmlns:p14="http://schemas.microsoft.com/office/powerpoint/2010/main" val="10379377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a:t>
            </a:r>
          </a:p>
        </p:txBody>
      </p:sp>
      <p:sp>
        <p:nvSpPr>
          <p:cNvPr id="3" name="Content Placeholder 2"/>
          <p:cNvSpPr>
            <a:spLocks noGrp="1"/>
          </p:cNvSpPr>
          <p:nvPr>
            <p:ph idx="1"/>
          </p:nvPr>
        </p:nvSpPr>
        <p:spPr/>
        <p:txBody>
          <a:bodyPr/>
          <a:lstStyle/>
          <a:p>
            <a:r>
              <a:rPr lang="en-US"/>
              <a:t>To help readers understand the circumstances around the photo, we add written information. We add </a:t>
            </a:r>
            <a:r>
              <a:rPr lang="en-US" i="1"/>
              <a:t>context</a:t>
            </a:r>
            <a:r>
              <a:rPr lang="en-US"/>
              <a:t>.</a:t>
            </a:r>
          </a:p>
          <a:p>
            <a:r>
              <a:rPr lang="en-US"/>
              <a:t>Some photos are ambiguous without cutlines. What is happening in the photo in the next slide?</a:t>
            </a:r>
          </a:p>
        </p:txBody>
      </p:sp>
    </p:spTree>
    <p:extLst>
      <p:ext uri="{BB962C8B-B14F-4D97-AF65-F5344CB8AC3E}">
        <p14:creationId xmlns:p14="http://schemas.microsoft.com/office/powerpoint/2010/main" val="20796777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happening?</a:t>
            </a:r>
          </a:p>
        </p:txBody>
      </p:sp>
      <p:sp>
        <p:nvSpPr>
          <p:cNvPr id="3" name="Content Placeholder 2"/>
          <p:cNvSpPr>
            <a:spLocks noGrp="1"/>
          </p:cNvSpPr>
          <p:nvPr>
            <p:ph idx="1"/>
          </p:nvPr>
        </p:nvSpPr>
        <p:spPr/>
        <p:txBody>
          <a:bodyPr/>
          <a:lstStyle/>
          <a:p>
            <a:r>
              <a:rPr lang="en-US"/>
              <a:t>Describe what you think you see.</a:t>
            </a:r>
          </a:p>
        </p:txBody>
      </p:sp>
      <p:pic>
        <p:nvPicPr>
          <p:cNvPr id="4" name="Picture 3" descr="moroccostr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928" y="2524991"/>
            <a:ext cx="4874327" cy="3882736"/>
          </a:xfrm>
          <a:prstGeom prst="rect">
            <a:avLst/>
          </a:prstGeom>
        </p:spPr>
      </p:pic>
    </p:spTree>
    <p:extLst>
      <p:ext uri="{BB962C8B-B14F-4D97-AF65-F5344CB8AC3E}">
        <p14:creationId xmlns:p14="http://schemas.microsoft.com/office/powerpoint/2010/main" val="8941225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need a cutline</a:t>
            </a:r>
          </a:p>
        </p:txBody>
      </p:sp>
      <p:sp>
        <p:nvSpPr>
          <p:cNvPr id="3" name="Content Placeholder 2"/>
          <p:cNvSpPr>
            <a:spLocks noGrp="1"/>
          </p:cNvSpPr>
          <p:nvPr>
            <p:ph idx="1"/>
          </p:nvPr>
        </p:nvSpPr>
        <p:spPr/>
        <p:txBody>
          <a:bodyPr/>
          <a:lstStyle/>
          <a:p>
            <a:r>
              <a:rPr lang="en-US"/>
              <a:t>Unless you are familiar with Muslim culture, you have no way to understand this photo without a cutline. Here is the cutline:</a:t>
            </a:r>
          </a:p>
          <a:p>
            <a:r>
              <a:rPr lang="en-US" sz="1800" i="1" dirty="0">
                <a:latin typeface="Arial"/>
                <a:cs typeface="Arial"/>
              </a:rPr>
              <a:t>Muslims celebrate </a:t>
            </a:r>
            <a:r>
              <a:rPr lang="en-US" sz="1800" i="1" dirty="0" err="1">
                <a:latin typeface="Arial"/>
                <a:cs typeface="Arial"/>
              </a:rPr>
              <a:t>Eid</a:t>
            </a:r>
            <a:r>
              <a:rPr lang="en-US" sz="1800" i="1" dirty="0">
                <a:latin typeface="Arial"/>
                <a:cs typeface="Arial"/>
              </a:rPr>
              <a:t> Al </a:t>
            </a:r>
            <a:r>
              <a:rPr lang="en-US" sz="1800" i="1" dirty="0" err="1">
                <a:latin typeface="Arial"/>
                <a:cs typeface="Arial"/>
              </a:rPr>
              <a:t>Adha</a:t>
            </a:r>
            <a:r>
              <a:rPr lang="en-US" sz="1800" i="1" dirty="0">
                <a:latin typeface="Arial"/>
                <a:cs typeface="Arial"/>
              </a:rPr>
              <a:t>, the feast of sacrifice, on a street in Fez, </a:t>
            </a:r>
            <a:r>
              <a:rPr lang="en-US" sz="1800" i="1" dirty="0" err="1">
                <a:latin typeface="Arial"/>
                <a:cs typeface="Arial"/>
              </a:rPr>
              <a:t>Moracco</a:t>
            </a:r>
            <a:r>
              <a:rPr lang="en-US" sz="1800" i="1" dirty="0">
                <a:latin typeface="Arial"/>
                <a:cs typeface="Arial"/>
              </a:rPr>
              <a:t>. One of the two most important Muslim holidays, it is celebrated by each family. A live sheep is ritually slaughtered in the kitchen as a symbol of sacrifice. The sheep head often ends up charred on a street-side brazier while children play in the sun with glistening sheep intestines.</a:t>
            </a:r>
          </a:p>
          <a:p>
            <a:endParaRPr lang="en-US" sz="1800"/>
          </a:p>
        </p:txBody>
      </p:sp>
    </p:spTree>
    <p:extLst>
      <p:ext uri="{BB962C8B-B14F-4D97-AF65-F5344CB8AC3E}">
        <p14:creationId xmlns:p14="http://schemas.microsoft.com/office/powerpoint/2010/main" val="2888969266"/>
      </p:ext>
    </p:extLst>
  </p:cSld>
  <p:clrMapOvr>
    <a:masterClrMapping/>
  </p:clrMapOvr>
  <p:transition xmlns:p14="http://schemas.microsoft.com/office/powerpoint/2010/mai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Misinterpretation</a:t>
            </a:r>
          </a:p>
        </p:txBody>
      </p:sp>
      <p:sp>
        <p:nvSpPr>
          <p:cNvPr id="3" name="Content Placeholder 2"/>
          <p:cNvSpPr>
            <a:spLocks noGrp="1"/>
          </p:cNvSpPr>
          <p:nvPr>
            <p:ph idx="1"/>
          </p:nvPr>
        </p:nvSpPr>
        <p:spPr/>
        <p:txBody>
          <a:bodyPr/>
          <a:lstStyle/>
          <a:p>
            <a:r>
              <a:rPr lang="en-US"/>
              <a:t>Sometimes a cutline helps guide our interpretation. We can sort of guess what happened here. But we need explanation and context.</a:t>
            </a:r>
          </a:p>
        </p:txBody>
      </p:sp>
      <p:pic>
        <p:nvPicPr>
          <p:cNvPr id="4" name="Picture 3" descr="minarddamage12-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9" y="3140366"/>
            <a:ext cx="5322455" cy="3547036"/>
          </a:xfrm>
          <a:prstGeom prst="rect">
            <a:avLst/>
          </a:prstGeom>
        </p:spPr>
      </p:pic>
    </p:spTree>
    <p:extLst>
      <p:ext uri="{BB962C8B-B14F-4D97-AF65-F5344CB8AC3E}">
        <p14:creationId xmlns:p14="http://schemas.microsoft.com/office/powerpoint/2010/main" val="4184418868"/>
      </p:ext>
    </p:extLst>
  </p:cSld>
  <p:clrMapOvr>
    <a:masterClrMapping/>
  </p:clrMapOvr>
  <p:transition xmlns:p14="http://schemas.microsoft.com/office/powerpoint/2010/mai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156</TotalTime>
  <Words>900</Words>
  <Application>Microsoft Macintosh PowerPoint</Application>
  <PresentationFormat>On-screen Show (4:3)</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Orbit</vt:lpstr>
      <vt:lpstr>Cutlines</vt:lpstr>
      <vt:lpstr>Cutlines</vt:lpstr>
      <vt:lpstr>Telling a story</vt:lpstr>
      <vt:lpstr>Cutlines</vt:lpstr>
      <vt:lpstr>Why cutlines?</vt:lpstr>
      <vt:lpstr>Context</vt:lpstr>
      <vt:lpstr>What is happening?</vt:lpstr>
      <vt:lpstr>We need a cutline</vt:lpstr>
      <vt:lpstr>Misinterpretation</vt:lpstr>
      <vt:lpstr>IDs</vt:lpstr>
      <vt:lpstr>Cutline limits</vt:lpstr>
      <vt:lpstr>Power of the image</vt:lpstr>
      <vt:lpstr>Ethics and cutlines</vt:lpstr>
      <vt:lpstr>Accurate cutlines</vt:lpstr>
      <vt:lpstr>Accurate cutlines</vt:lpstr>
      <vt:lpstr>Writing cutlines</vt:lpstr>
      <vt:lpstr>Writing cutlines</vt:lpstr>
      <vt:lpstr>Writing cutlines</vt:lpstr>
      <vt:lpstr>Writing cutlines</vt:lpstr>
      <vt:lpstr>Captions</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Cutlines</dc:title>
  <dc:creator>Ross Collins</dc:creator>
  <cp:lastModifiedBy>Ross Collins</cp:lastModifiedBy>
  <cp:revision>27</cp:revision>
  <dcterms:created xsi:type="dcterms:W3CDTF">2012-02-08T17:39:57Z</dcterms:created>
  <dcterms:modified xsi:type="dcterms:W3CDTF">2014-05-01T21:15:45Z</dcterms:modified>
</cp:coreProperties>
</file>